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5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D1E0A-B063-48EC-A109-C485C2E65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C4034-5411-497F-99D5-3E685AE97E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1771E-CAC4-4318-9143-05B5D1173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E884-82CC-49B3-8D01-26EEB522AE32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A251C-2E1F-40C2-9480-35339D716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11274-FADB-4ADE-BC0A-3B1C3FB37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57BC-747B-4D6E-906B-375E38F8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43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CBCDD-0649-4961-85DD-F5DC7695D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61427B-BAF1-49B4-BFCC-57878980C1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45AE3-F1BD-4CEF-BF31-B50C5B94F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E884-82CC-49B3-8D01-26EEB522AE32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82E6A-EB15-4B67-954F-FF7AC7FDA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D84EED-78D7-47B2-B302-D51A923BA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57BC-747B-4D6E-906B-375E38F8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3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C983CF-CD6F-4D0A-A42D-5F9C95C51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34D195-7FBA-4F7D-8ACA-2E94CEA0B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09EB7-7048-4100-898F-7100CF20D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E884-82CC-49B3-8D01-26EEB522AE32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7B116-4829-4D95-9FB4-43B0D69BC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19284-6AAE-43FA-8641-963396B8F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57BC-747B-4D6E-906B-375E38F8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5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47D11-51EF-4F00-AE7A-160E3BB5F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1C574-D915-4AD4-95CD-EC9CC5A93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C2D47-F02B-4B01-9036-88A51BDF2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E884-82CC-49B3-8D01-26EEB522AE32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1EC7D2-3A36-4066-8C37-2752811A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6FA22-3265-4851-985F-4DF243C60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57BC-747B-4D6E-906B-375E38F8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C9D8C-879E-4C23-85C8-5D5B59D23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2D61B-FF24-4F8B-B2C5-0FAB2D724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6425E9-3E27-4116-BB20-F261E784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E884-82CC-49B3-8D01-26EEB522AE32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F6429-9AB0-46F4-8123-0F70EE63F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2098D-0CBA-4B38-AE68-B9E3E069A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57BC-747B-4D6E-906B-375E38F8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4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EDEC6-419E-4D90-8F11-67475F141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AD5DD-F456-4C11-AD16-DECD0B723F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5B6897-FCF4-470B-B27F-BA772622C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EA54F-A1EF-4DDC-BBEA-C30AF611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E884-82CC-49B3-8D01-26EEB522AE32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C09021-4FE8-4617-9244-946D600E3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2DFAF7-7B0E-4F16-B2AC-4DEF33361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57BC-747B-4D6E-906B-375E38F8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60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9C8D9-E19A-46A6-A6F2-8CA5389CF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EA3F5-CC20-49AD-943D-7C074AA5C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AFDCE9-5EF1-43DF-963C-356FE123C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D77CD5-FCE9-448E-BBF7-FDEB05B1DB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49A11C-AA09-4F92-AD3E-058CE48FF8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90DFC5-1E20-430F-A9D2-F9154C6B8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E884-82CC-49B3-8D01-26EEB522AE32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9CEE22-5BF5-45D2-8D28-981FB72B0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B3CF8A-8E7A-4BA0-966A-239B2CEDA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57BC-747B-4D6E-906B-375E38F8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23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9141B-8361-49E9-A6E5-900103DB8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F4AEAA-5138-403E-A078-129373B85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E884-82CC-49B3-8D01-26EEB522AE32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43F33-6251-4336-93D9-623C49AF0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B011C3-180C-4631-8CC9-D385618DA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57BC-747B-4D6E-906B-375E38F8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B80C23-A105-4404-B99D-F3BBAA302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E884-82CC-49B3-8D01-26EEB522AE32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9F6501-BCA3-4CA3-8D2E-FCA9F0C5A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02C0DF-C5F6-44A5-93EB-42B574096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57BC-747B-4D6E-906B-375E38F8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5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841E2-1CA2-4C53-B8E3-CED242D80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50613-6E2D-4E84-BF55-31847B010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343726-4C71-484E-B5F6-44602D2CB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7B570-03CB-4BB6-8140-AF82A8B7E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E884-82CC-49B3-8D01-26EEB522AE32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39B5F-3FAA-4D20-B5D7-F60DC7608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390BAF-E9CD-4181-BBEB-D9F084A71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57BC-747B-4D6E-906B-375E38F8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35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AC86F-8BDF-42C8-80C5-D79BE66F3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DA917C-8F6D-448C-BE11-93DA9D0D76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99A294-4F73-4A0C-A628-171064F92A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C4452-81EE-4B1F-8299-DDC6BB207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E884-82CC-49B3-8D01-26EEB522AE32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6CD10-B337-4C99-8050-05EFFE09E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38E0FB-44FD-4891-8E89-77F3D89D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D57BC-747B-4D6E-906B-375E38F8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FCAEEA-D9C0-4C3C-BF57-911F9B361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B4AE3B-75C3-4D05-BC4F-51F25D339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18E8F-DAF0-428C-9D4A-C6CE4C3649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6E884-82CC-49B3-8D01-26EEB522AE32}" type="datetimeFigureOut">
              <a:rPr lang="en-US" smtClean="0"/>
              <a:t>12/18/23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2A80E-96AA-4AA2-A816-75022AEF9E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DA8F-E60D-4B0F-968F-7B36C23486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D57BC-747B-4D6E-906B-375E38F85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84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EADAA7-8405-4A1E-95CF-F612E9CE05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Autofit/>
          </a:bodyPr>
          <a:lstStyle/>
          <a:p>
            <a:pPr algn="r"/>
            <a:r>
              <a:rPr lang="en-US" sz="5400" b="1" dirty="0" err="1"/>
              <a:t>Sprawozdanie</a:t>
            </a:r>
            <a:r>
              <a:rPr lang="en-US" sz="5400" b="1" dirty="0"/>
              <a:t> </a:t>
            </a:r>
            <a:r>
              <a:rPr lang="en-US" sz="5400" b="1" dirty="0" err="1"/>
              <a:t>finansowe</a:t>
            </a:r>
            <a:br>
              <a:rPr lang="pl-PL" sz="5400" b="1" dirty="0"/>
            </a:br>
            <a:r>
              <a:rPr lang="en-US" sz="5400" b="1" dirty="0"/>
              <a:t>Rady </a:t>
            </a:r>
            <a:r>
              <a:rPr lang="en-US" sz="5400" b="1" dirty="0" err="1"/>
              <a:t>Rodziców</a:t>
            </a:r>
            <a:r>
              <a:rPr lang="pl-PL" sz="5400" b="1" dirty="0"/>
              <a:t> przy ZSM </a:t>
            </a:r>
            <a:br>
              <a:rPr lang="pl-PL" sz="5400" b="1" dirty="0"/>
            </a:br>
            <a:r>
              <a:rPr lang="pl-PL" sz="5400" b="1" dirty="0"/>
              <a:t>im. Karola Szymanowskiego </a:t>
            </a:r>
            <a:br>
              <a:rPr lang="pl-PL" sz="5400" b="1" dirty="0"/>
            </a:br>
            <a:r>
              <a:rPr lang="pl-PL" sz="5400" b="1" dirty="0"/>
              <a:t>w Toruniu</a:t>
            </a:r>
            <a:r>
              <a:rPr lang="en-US" sz="5400" b="1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C9DEE7-DD5E-405E-B777-DD86C8CCB0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 fontScale="92500" lnSpcReduction="10000"/>
          </a:bodyPr>
          <a:lstStyle/>
          <a:p>
            <a:pPr algn="r"/>
            <a:endParaRPr lang="en-US" sz="2200" dirty="0"/>
          </a:p>
          <a:p>
            <a:pPr algn="r"/>
            <a:endParaRPr lang="pl-PL" sz="2200" dirty="0"/>
          </a:p>
          <a:p>
            <a:pPr algn="r"/>
            <a:r>
              <a:rPr lang="en-US" sz="3900" b="1" dirty="0"/>
              <a:t>09-202</a:t>
            </a:r>
            <a:r>
              <a:rPr lang="pl-PL" sz="3900" b="1" dirty="0"/>
              <a:t>2</a:t>
            </a:r>
            <a:r>
              <a:rPr lang="en-US" sz="3900" b="1" dirty="0"/>
              <a:t> - 08-202</a:t>
            </a:r>
            <a:r>
              <a:rPr lang="pl-PL" sz="3900" b="1" dirty="0"/>
              <a:t>3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39530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5D6681-F549-4946-B007-5BEC7AD1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pl-PL" b="1" dirty="0">
                <a:solidFill>
                  <a:srgbClr val="FFFFFF"/>
                </a:solidFill>
              </a:rPr>
              <a:t>Wydatki w najbliższym czasie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1E5DA-206E-4A0A-99F6-06EB68721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pl-PL" sz="3600" dirty="0" err="1"/>
              <a:t>Mobireg</a:t>
            </a:r>
            <a:r>
              <a:rPr lang="pl-PL" sz="3600" dirty="0"/>
              <a:t> – rozszerzenie funkcjonalności</a:t>
            </a:r>
            <a:endParaRPr lang="en-US" sz="3600" dirty="0"/>
          </a:p>
          <a:p>
            <a:r>
              <a:rPr lang="pl-PL" sz="3600" dirty="0"/>
              <a:t>Tarcze dla pierwszaków</a:t>
            </a:r>
          </a:p>
          <a:p>
            <a:r>
              <a:rPr lang="pl-PL" sz="3600" dirty="0"/>
              <a:t>Dni Języków Obcych</a:t>
            </a:r>
          </a:p>
          <a:p>
            <a:r>
              <a:rPr lang="pl-PL" sz="3600" dirty="0"/>
              <a:t>Dofinansowanie wycieczek</a:t>
            </a:r>
          </a:p>
          <a:p>
            <a:r>
              <a:rPr lang="pl-PL" sz="3600" dirty="0"/>
              <a:t>Sprzęt sportowy dla świetlicy</a:t>
            </a:r>
          </a:p>
          <a:p>
            <a:r>
              <a:rPr lang="pl-PL" sz="3600" dirty="0"/>
              <a:t>Remonty instrumentów</a:t>
            </a:r>
          </a:p>
        </p:txBody>
      </p:sp>
    </p:spTree>
    <p:extLst>
      <p:ext uri="{BB962C8B-B14F-4D97-AF65-F5344CB8AC3E}">
        <p14:creationId xmlns:p14="http://schemas.microsoft.com/office/powerpoint/2010/main" val="23570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1E5DA-206E-4A0A-99F6-06EB68721D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>
              <a:solidFill>
                <a:srgbClr val="080808"/>
              </a:solidFill>
            </a:endParaRPr>
          </a:p>
          <a:p>
            <a:endParaRPr lang="en-US" sz="2000">
              <a:solidFill>
                <a:srgbClr val="080808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0CEABE-6793-66AC-219F-D29AFF9D8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7261090" cy="2150719"/>
          </a:xfrm>
          <a:noFill/>
        </p:spPr>
        <p:txBody>
          <a:bodyPr anchor="ctr">
            <a:normAutofit fontScale="90000"/>
          </a:bodyPr>
          <a:lstStyle/>
          <a:p>
            <a:r>
              <a:rPr lang="pl-PL" b="1" dirty="0">
                <a:solidFill>
                  <a:srgbClr val="080808"/>
                </a:solidFill>
              </a:rPr>
              <a:t>Dziękuję</a:t>
            </a:r>
            <a:br>
              <a:rPr lang="pl-PL" b="1" dirty="0">
                <a:solidFill>
                  <a:srgbClr val="080808"/>
                </a:solidFill>
              </a:rPr>
            </a:br>
            <a:r>
              <a:rPr lang="pl-PL" b="1" dirty="0">
                <a:solidFill>
                  <a:srgbClr val="080808"/>
                </a:solidFill>
              </a:rPr>
              <a:t>opr. Magdalena </a:t>
            </a:r>
            <a:r>
              <a:rPr lang="pl-PL" b="1" dirty="0" err="1">
                <a:solidFill>
                  <a:srgbClr val="080808"/>
                </a:solidFill>
              </a:rPr>
              <a:t>Burdziej</a:t>
            </a:r>
            <a:endParaRPr lang="pl-PL" b="1" dirty="0">
              <a:solidFill>
                <a:srgbClr val="080808"/>
              </a:solidFill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4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 nodePh="1">
                                  <p:stCondLst>
                                    <p:cond delay="200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082713-6927-4995-9243-D9FF35C65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2642237" cy="4461163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rgbClr val="FFFFFF"/>
                </a:solidFill>
              </a:rPr>
              <a:t>Obciążenia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i</a:t>
            </a:r>
            <a:r>
              <a:rPr lang="en-US" b="1" dirty="0">
                <a:solidFill>
                  <a:srgbClr val="FFFFFF"/>
                </a:solidFill>
              </a:rPr>
              <a:t> </a:t>
            </a:r>
            <a:r>
              <a:rPr lang="en-US" b="1" dirty="0" err="1">
                <a:solidFill>
                  <a:srgbClr val="FFFFFF"/>
                </a:solidFill>
              </a:rPr>
              <a:t>uznania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DB962C-DA3B-4A8B-AEC1-5B90D3F85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591344"/>
            <a:ext cx="7186527" cy="5585619"/>
          </a:xfrm>
        </p:spPr>
        <p:txBody>
          <a:bodyPr anchor="ctr">
            <a:normAutofit/>
          </a:bodyPr>
          <a:lstStyle/>
          <a:p>
            <a:r>
              <a:rPr lang="pl-PL" sz="3600" dirty="0"/>
              <a:t>Saldo początkowe:	19014.02 zł</a:t>
            </a:r>
          </a:p>
          <a:p>
            <a:r>
              <a:rPr lang="pl-PL" sz="3600" dirty="0"/>
              <a:t>Saldo końcowe:		 5145.99 zł   + ok. 2 000 zł (gotówka – piknik)</a:t>
            </a:r>
            <a:endParaRPr lang="pl-PL" sz="2600" dirty="0"/>
          </a:p>
          <a:p>
            <a:r>
              <a:rPr lang="pl-PL" sz="3600" dirty="0"/>
              <a:t>Suma obciążeń:	</a:t>
            </a:r>
            <a:r>
              <a:rPr lang="en-US" sz="3600" dirty="0"/>
              <a:t>	</a:t>
            </a:r>
            <a:r>
              <a:rPr lang="pl-PL" sz="3600" dirty="0"/>
              <a:t>-41137.51</a:t>
            </a:r>
            <a:r>
              <a:rPr lang="en-US" sz="3600" dirty="0"/>
              <a:t> </a:t>
            </a:r>
            <a:r>
              <a:rPr lang="en-US" sz="3600" dirty="0" err="1"/>
              <a:t>zł</a:t>
            </a:r>
            <a:endParaRPr lang="pl-PL" sz="3600" dirty="0"/>
          </a:p>
          <a:p>
            <a:pPr marL="0" indent="0">
              <a:buNone/>
            </a:pPr>
            <a:r>
              <a:rPr lang="pl-PL" sz="3600" dirty="0"/>
              <a:t>				</a:t>
            </a:r>
            <a:r>
              <a:rPr lang="pl-PL" dirty="0"/>
              <a:t>2021/22: -35.258 zł</a:t>
            </a:r>
          </a:p>
          <a:p>
            <a:r>
              <a:rPr lang="pl-PL" sz="3600" dirty="0"/>
              <a:t>Suma uznań:	</a:t>
            </a:r>
            <a:r>
              <a:rPr lang="en-US" sz="3600" dirty="0"/>
              <a:t>	</a:t>
            </a:r>
            <a:r>
              <a:rPr lang="pl-PL" sz="3600" dirty="0"/>
              <a:t>	27269.48</a:t>
            </a:r>
            <a:r>
              <a:rPr lang="en-US" sz="3600" dirty="0"/>
              <a:t> </a:t>
            </a:r>
            <a:r>
              <a:rPr lang="en-US" sz="3600" dirty="0" err="1"/>
              <a:t>zł</a:t>
            </a:r>
            <a:endParaRPr lang="pl-PL" sz="3600" dirty="0"/>
          </a:p>
          <a:p>
            <a:pPr marL="3200400" lvl="7" indent="0">
              <a:buNone/>
            </a:pPr>
            <a:r>
              <a:rPr lang="pl-PL" sz="2800" dirty="0"/>
              <a:t>	2021/22: -38.130 zł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8054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F6D285-B5D1-4AD6-A736-6958BE7DA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Obciążenia i uznania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7F4848A-993F-0B77-63AA-0E0B807B82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17411" y="1675227"/>
            <a:ext cx="7357178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205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5D6681-F549-4946-B007-5BEC7AD1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Opłaty </a:t>
            </a:r>
            <a:r>
              <a:rPr lang="pl-PL" b="1">
                <a:solidFill>
                  <a:srgbClr val="FFFFFF"/>
                </a:solidFill>
              </a:rPr>
              <a:t>i</a:t>
            </a:r>
            <a:r>
              <a:rPr lang="en-US" b="1">
                <a:solidFill>
                  <a:srgbClr val="FFFFFF"/>
                </a:solidFill>
              </a:rPr>
              <a:t> prowizje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1E5DA-206E-4A0A-99F6-06EB68721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pl-PL" sz="4800" dirty="0"/>
              <a:t>-483.80 zł</a:t>
            </a:r>
          </a:p>
          <a:p>
            <a:pPr marL="0" indent="0">
              <a:buNone/>
            </a:pPr>
            <a:r>
              <a:rPr lang="pl-PL" sz="3600" dirty="0"/>
              <a:t>2021/22: </a:t>
            </a:r>
            <a:r>
              <a:rPr lang="en-US" sz="3600" dirty="0"/>
              <a:t>-591.56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597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E9D00-AAD9-40DD-9BB7-248FF32B0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pl-PL" b="1" dirty="0"/>
              <a:t>Składki</a:t>
            </a:r>
            <a:endParaRPr lang="en-US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D05570-6EA7-3AB0-3503-57F491090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pl-PL" sz="3200" dirty="0"/>
              <a:t>8 zł/ mies. – Fundusz Rady Rodziców, 11 zł/ mies. – Fundusz Instrumentarium</a:t>
            </a:r>
          </a:p>
          <a:p>
            <a:r>
              <a:rPr lang="pl-PL" sz="3200" dirty="0"/>
              <a:t>Zbieranie przez skarbników klasowych = skuteczniejsza ściągalność</a:t>
            </a:r>
          </a:p>
          <a:p>
            <a:r>
              <a:rPr lang="pl-PL" sz="3200" dirty="0"/>
              <a:t>142</a:t>
            </a:r>
          </a:p>
          <a:p>
            <a:endParaRPr lang="pl-PL" sz="3200" dirty="0"/>
          </a:p>
          <a:p>
            <a:endParaRPr lang="pl-PL" sz="2000" dirty="0"/>
          </a:p>
        </p:txBody>
      </p:sp>
      <p:pic>
        <p:nvPicPr>
          <p:cNvPr id="6" name="Picture 5" descr="Stare Wrinkled dłoni z niektórymi monetami">
            <a:extLst>
              <a:ext uri="{FF2B5EF4-FFF2-40B4-BE49-F238E27FC236}">
                <a16:creationId xmlns:a16="http://schemas.microsoft.com/office/drawing/2014/main" id="{3F87A983-95B4-4715-715C-ABDFD54909A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982" r="37898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8970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783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EA3530-125F-1F71-268B-31AA6ECE9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Działania sfinansowane ze środków Rady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99AEC3-1F60-588F-6BF3-0B514E0BD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Mobireg</a:t>
            </a:r>
            <a:endParaRPr lang="pl-PL" dirty="0"/>
          </a:p>
          <a:p>
            <a:r>
              <a:rPr lang="pl-PL" dirty="0"/>
              <a:t>Wyposażenie szkoły (np. wykładziny, meble)</a:t>
            </a:r>
          </a:p>
          <a:p>
            <a:r>
              <a:rPr lang="pl-PL" dirty="0"/>
              <a:t>Wyposażenie świetlicy – gry</a:t>
            </a:r>
          </a:p>
          <a:p>
            <a:r>
              <a:rPr lang="pl-PL" dirty="0"/>
              <a:t>Stroje dla chóru, dla sekcji rytmicznej</a:t>
            </a:r>
          </a:p>
          <a:p>
            <a:r>
              <a:rPr lang="pl-PL" dirty="0"/>
              <a:t>Wsparcie udziału chórów w konkursach</a:t>
            </a:r>
          </a:p>
          <a:p>
            <a:r>
              <a:rPr lang="pl-PL" dirty="0"/>
              <a:t>Dofinansowanie wycieczek</a:t>
            </a:r>
          </a:p>
          <a:p>
            <a:r>
              <a:rPr lang="pl-PL" dirty="0"/>
              <a:t>Nagrody dla uczniów – konkursy, absolwenci, najlepsi uczniowie…</a:t>
            </a:r>
          </a:p>
          <a:p>
            <a:r>
              <a:rPr lang="pl-PL" dirty="0"/>
              <a:t>Organizacja Szkolnego Pikniku Muzycznego</a:t>
            </a:r>
          </a:p>
          <a:p>
            <a:r>
              <a:rPr lang="pl-PL" dirty="0"/>
              <a:t>Zakupy realizowane z Funduszu Instrumentarium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403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C5717A-9273-49ED-AD5D-240E1473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sz="4800" b="1" dirty="0" err="1"/>
              <a:t>Największe</a:t>
            </a:r>
            <a:r>
              <a:rPr lang="en-US" sz="4800" b="1" dirty="0"/>
              <a:t> </a:t>
            </a:r>
            <a:r>
              <a:rPr lang="en-US" sz="4800" b="1" dirty="0" err="1"/>
              <a:t>transakcje</a:t>
            </a:r>
            <a:endParaRPr lang="en-US" sz="4800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0" name="Table 11">
            <a:extLst>
              <a:ext uri="{FF2B5EF4-FFF2-40B4-BE49-F238E27FC236}">
                <a16:creationId xmlns:a16="http://schemas.microsoft.com/office/drawing/2014/main" id="{BB056184-28FE-2760-EC9E-1DF0C6A719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944427"/>
              </p:ext>
            </p:extLst>
          </p:nvPr>
        </p:nvGraphicFramePr>
        <p:xfrm>
          <a:off x="838200" y="1825625"/>
          <a:ext cx="10515600" cy="487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46983119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2231415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709888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60104997"/>
                    </a:ext>
                  </a:extLst>
                </a:gridCol>
              </a:tblGrid>
              <a:tr h="504963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 transakcji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Opis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Obciążenie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Uznanie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58147625"/>
                  </a:ext>
                </a:extLst>
              </a:tr>
              <a:tr h="504963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23.11.2022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Mobireg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40156032"/>
                  </a:ext>
                </a:extLst>
              </a:tr>
              <a:tr h="504963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22.08.2023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Meble do strefy relaksu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-5686.83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13604434"/>
                  </a:ext>
                </a:extLst>
              </a:tr>
              <a:tr h="504963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16.12.2022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Wpłaty rodziców dzieci z klasy IVa OSM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2278748"/>
                  </a:ext>
                </a:extLst>
              </a:tr>
              <a:tr h="504963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14.03.2023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Maty gimnastyczne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-2799.72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00178294"/>
                  </a:ext>
                </a:extLst>
              </a:tr>
              <a:tr h="504963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02.06.2023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Lody na Dzień Dziecka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-2640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51879568"/>
                  </a:ext>
                </a:extLst>
              </a:tr>
              <a:tr h="504963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27.09.2022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Klasa 2b - wpłaty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72507131"/>
                  </a:ext>
                </a:extLst>
              </a:tr>
              <a:tr h="506692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02.12.2022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Zwrot za przejazd chóru na konkurs w Lublinie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62083413"/>
                  </a:ext>
                </a:extLst>
              </a:tr>
              <a:tr h="506692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02.12.2022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KLASA VA OSM - Fundusz Instrumentarium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867503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3746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5717A-9273-49ED-AD5D-240E1473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sz="4800" b="1" dirty="0" err="1"/>
              <a:t>Największe</a:t>
            </a:r>
            <a:r>
              <a:rPr lang="en-US" sz="4800" b="1" dirty="0"/>
              <a:t> </a:t>
            </a:r>
            <a:r>
              <a:rPr lang="en-US" sz="4800" b="1" dirty="0" err="1"/>
              <a:t>transakcje</a:t>
            </a:r>
            <a:endParaRPr lang="en-US" sz="4800" b="1" dirty="0"/>
          </a:p>
        </p:txBody>
      </p:sp>
      <p:graphicFrame>
        <p:nvGraphicFramePr>
          <p:cNvPr id="10" name="Table 11">
            <a:extLst>
              <a:ext uri="{FF2B5EF4-FFF2-40B4-BE49-F238E27FC236}">
                <a16:creationId xmlns:a16="http://schemas.microsoft.com/office/drawing/2014/main" id="{BB056184-28FE-2760-EC9E-1DF0C6A719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584760"/>
              </p:ext>
            </p:extLst>
          </p:nvPr>
        </p:nvGraphicFramePr>
        <p:xfrm>
          <a:off x="841248" y="1263650"/>
          <a:ext cx="10509504" cy="4734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627">
                  <a:extLst>
                    <a:ext uri="{9D8B030D-6E8A-4147-A177-3AD203B41FA5}">
                      <a16:colId xmlns:a16="http://schemas.microsoft.com/office/drawing/2014/main" val="2469831190"/>
                    </a:ext>
                  </a:extLst>
                </a:gridCol>
                <a:gridCol w="3848100">
                  <a:extLst>
                    <a:ext uri="{9D8B030D-6E8A-4147-A177-3AD203B41FA5}">
                      <a16:colId xmlns:a16="http://schemas.microsoft.com/office/drawing/2014/main" val="2722314151"/>
                    </a:ext>
                  </a:extLst>
                </a:gridCol>
                <a:gridCol w="2543175">
                  <a:extLst>
                    <a:ext uri="{9D8B030D-6E8A-4147-A177-3AD203B41FA5}">
                      <a16:colId xmlns:a16="http://schemas.microsoft.com/office/drawing/2014/main" val="2470988888"/>
                    </a:ext>
                  </a:extLst>
                </a:gridCol>
                <a:gridCol w="2149602">
                  <a:extLst>
                    <a:ext uri="{9D8B030D-6E8A-4147-A177-3AD203B41FA5}">
                      <a16:colId xmlns:a16="http://schemas.microsoft.com/office/drawing/2014/main" val="3660104997"/>
                    </a:ext>
                  </a:extLst>
                </a:gridCol>
              </a:tblGrid>
              <a:tr h="377583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 transakcji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Opis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Obciążenie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Uznanie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58147625"/>
                  </a:ext>
                </a:extLst>
              </a:tr>
              <a:tr h="377583"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05.06.2023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Polisa nr: 920033139291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40156032"/>
                  </a:ext>
                </a:extLst>
              </a:tr>
              <a:tr h="377583"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26.09.2022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Faktura VAT FS 38/2022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-1599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13604434"/>
                  </a:ext>
                </a:extLst>
              </a:tr>
              <a:tr h="688485"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14.02.2023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wpłaty Rada Rodziców i Fundusz Instrumentarium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2278748"/>
                  </a:ext>
                </a:extLst>
              </a:tr>
              <a:tr h="688485"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02.12.2022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FUNDUSZ RADA RODZICÓW KLASA VA OSM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00178294"/>
                  </a:ext>
                </a:extLst>
              </a:tr>
              <a:tr h="688485"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22.11.2022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wpłaty na fundusz Rady Rodziców ora z Fundusz Instrumentalny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51879568"/>
                  </a:ext>
                </a:extLst>
              </a:tr>
              <a:tr h="916398"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03.04.2023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zwrot za autokar do Bydgoszczy - wy stęp uczniów na koncercie w Akademi i Muzycznej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72507131"/>
                  </a:ext>
                </a:extLst>
              </a:tr>
              <a:tr h="460573"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03.04.2023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zwrot za płatność za szycie strojów chóralnych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62083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5987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5717A-9273-49ED-AD5D-240E1473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sz="4800" b="1" dirty="0" err="1"/>
              <a:t>Największe</a:t>
            </a:r>
            <a:r>
              <a:rPr lang="en-US" sz="4800" b="1" dirty="0"/>
              <a:t> </a:t>
            </a:r>
            <a:r>
              <a:rPr lang="en-US" sz="4800" b="1" dirty="0" err="1"/>
              <a:t>transakcje</a:t>
            </a:r>
            <a:endParaRPr lang="en-US" sz="4800" b="1" dirty="0"/>
          </a:p>
        </p:txBody>
      </p:sp>
      <p:graphicFrame>
        <p:nvGraphicFramePr>
          <p:cNvPr id="10" name="Table 11">
            <a:extLst>
              <a:ext uri="{FF2B5EF4-FFF2-40B4-BE49-F238E27FC236}">
                <a16:creationId xmlns:a16="http://schemas.microsoft.com/office/drawing/2014/main" id="{BB056184-28FE-2760-EC9E-1DF0C6A719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9348101"/>
              </p:ext>
            </p:extLst>
          </p:nvPr>
        </p:nvGraphicFramePr>
        <p:xfrm>
          <a:off x="838200" y="1825624"/>
          <a:ext cx="10515600" cy="4815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46983119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2231415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709888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60104997"/>
                    </a:ext>
                  </a:extLst>
                </a:gridCol>
              </a:tblGrid>
              <a:tr h="66727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Data transakcji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Opis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Obciążenie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Uznanie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58147625"/>
                  </a:ext>
                </a:extLst>
              </a:tr>
              <a:tr h="66727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03.09.2022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remont instrumentu dętego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40156032"/>
                  </a:ext>
                </a:extLst>
              </a:tr>
              <a:tr h="66727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25.04.2023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strojenie ksylofonów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-1279.2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13604434"/>
                  </a:ext>
                </a:extLst>
              </a:tr>
              <a:tr h="66727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19.09.2022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zwrot za autokar na wyjazd chóru klas IV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-1200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2278748"/>
                  </a:ext>
                </a:extLst>
              </a:tr>
              <a:tr h="66727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09.03.2023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Klasa III osm II stopnia składki Rada Rodziców-480 Instrumentarium-550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00178294"/>
                  </a:ext>
                </a:extLst>
              </a:tr>
              <a:tr h="667279"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11.01.2023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dofinansowanie do studniówki maturz ystów OSM i SM II st.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-1000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7518795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0172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415</Words>
  <Application>Microsoft Macintosh PowerPoint</Application>
  <PresentationFormat>Panoramiczny</PresentationFormat>
  <Paragraphs>133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Sprawozdanie finansowe Rady Rodziców przy ZSM  im. Karola Szymanowskiego  w Toruniu </vt:lpstr>
      <vt:lpstr>Obciążenia i uznania</vt:lpstr>
      <vt:lpstr>Obciążenia i uznania</vt:lpstr>
      <vt:lpstr>Opłaty i prowizje</vt:lpstr>
      <vt:lpstr>Składki</vt:lpstr>
      <vt:lpstr>Działania sfinansowane ze środków Rady</vt:lpstr>
      <vt:lpstr>Największe transakcje</vt:lpstr>
      <vt:lpstr>Największe transakcje</vt:lpstr>
      <vt:lpstr>Największe transakcje</vt:lpstr>
      <vt:lpstr>Wydatki w najbliższym czasie</vt:lpstr>
      <vt:lpstr>Dziękuję opr. Magdalena Burdziej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finansowe</dc:title>
  <dc:creator>Jan Burdziej</dc:creator>
  <cp:lastModifiedBy>magda balcerek</cp:lastModifiedBy>
  <cp:revision>12</cp:revision>
  <dcterms:created xsi:type="dcterms:W3CDTF">2022-09-18T16:23:42Z</dcterms:created>
  <dcterms:modified xsi:type="dcterms:W3CDTF">2023-12-18T16:28:03Z</dcterms:modified>
</cp:coreProperties>
</file>